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embeddedFontLst>
    <p:embeddedFont>
      <p:font typeface="Raleway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aleway-regular.fnt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aleway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Lato-boldItalic.fntdata"/><Relationship Id="rId50" Type="http://schemas.openxmlformats.org/officeDocument/2006/relationships/slide" Target="slides/slide45.xml"/><Relationship Id="rId94" Type="http://schemas.openxmlformats.org/officeDocument/2006/relationships/font" Target="fonts/Lato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aleway-boldItalic.fntdata"/><Relationship Id="rId90" Type="http://schemas.openxmlformats.org/officeDocument/2006/relationships/font" Target="fonts/Raleway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14c96a9e3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14c96a9e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7b26ace1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7b26ace1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7b26ace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7b26ace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7ff41b8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7ff41b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84d150c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84d150c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84d150c9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84d150c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84d150c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84d150c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84d150c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84d150c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84d150c9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84d150c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4ed325c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4ed32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84d150c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84d150c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84d150c9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84d150c9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4d150c9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84d150c9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4d150c9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84d150c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8dcae3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8dcae3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8dcae38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8dcae38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8dcae38e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8dcae38e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8dcae38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8dcae38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8dcae38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8dcae38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8dcae38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8dcae38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8dcae38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8dcae38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8dcae38e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8dcae38e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8dcae38e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8dcae38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8dcae38e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8dcae38e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8dcae38e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a8dcae38e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8dcae38e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8dcae38e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90dfe6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90dfe6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8dcae38e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8dcae38e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90dfe66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a90dfe66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90dfe66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a90dfe66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3d2cb193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23d2cb19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90dfe66a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a90dfe66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90dfe66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90dfe66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90dfe66a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90dfe66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90dfe66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a90dfe66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90dfe66a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90dfe66a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90dfe66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a90dfe66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90dfe66a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a90dfe66a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90dfe66a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90dfe66a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9840a383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a9840a383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90dfe66a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a90dfe66a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3d2cb193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23d2cb19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90dfe66a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a90dfe66a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a90dfe66a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a90dfe66a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90dfe66a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a90dfe66a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90dfe66a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90dfe66a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90dfe66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90dfe66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90dfe66a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90dfe66a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90dfe66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a90dfe66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90dfe66a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90dfe66a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90dfe66a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90dfe66a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a90dfe66a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a90dfe66a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23d2cb193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23d2cb19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a90dfe66a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a90dfe66a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a90dfe66a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a90dfe66a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90dfe66a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90dfe66a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90dfe66a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90dfe66a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90dfe66a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a90dfe66a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a90dfe66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a90dfe66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90dfe66a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90dfe66a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90dfe66a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90dfe66a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90dfe66a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90dfe66a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90dfe66a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90dfe66a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522134a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52213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90dfe66a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a90dfe66a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90dfe66a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a90dfe66a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90dfe66a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a90dfe66a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a90dfe66a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a90dfe66a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a90dfe66a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a90dfe66a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a90dfe66a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a90dfe66a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90dfe66a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a90dfe66a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90dfe66a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90dfe66a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90dfe66a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90dfe66a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a90dfe66a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a90dfe66a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14c96a9e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14c96a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90dfe66a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a90dfe66a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a90dfe66a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a90dfe66a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a90dfe66a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a90dfe66a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14c96a9e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14c96a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1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8.png"/><Relationship Id="rId7" Type="http://schemas.openxmlformats.org/officeDocument/2006/relationships/image" Target="../media/image74.png"/><Relationship Id="rId8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88.png"/><Relationship Id="rId5" Type="http://schemas.openxmlformats.org/officeDocument/2006/relationships/image" Target="../media/image71.png"/><Relationship Id="rId6" Type="http://schemas.openxmlformats.org/officeDocument/2006/relationships/image" Target="../media/image85.png"/><Relationship Id="rId7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5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104.png"/><Relationship Id="rId6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10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1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12.png"/><Relationship Id="rId7" Type="http://schemas.openxmlformats.org/officeDocument/2006/relationships/image" Target="../media/image1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108.png"/><Relationship Id="rId5" Type="http://schemas.openxmlformats.org/officeDocument/2006/relationships/image" Target="../media/image107.png"/><Relationship Id="rId6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1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1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10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10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png"/><Relationship Id="rId4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56125" y="1707350"/>
            <a:ext cx="34146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Taller de Integración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Analista de sistemas</a:t>
            </a:r>
            <a:endParaRPr sz="2700"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12975" y="3753275"/>
            <a:ext cx="3300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Alumno</a:t>
            </a:r>
            <a:r>
              <a:rPr lang="es"/>
              <a:t>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RICHARD, RODRIGO ADRIÁN</a:t>
            </a:r>
            <a:endParaRPr/>
          </a:p>
        </p:txBody>
      </p:sp>
      <p:pic>
        <p:nvPicPr>
          <p:cNvPr descr="Ordenador portátil Chromebook abierto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3"/>
          <p:cNvSpPr txBox="1"/>
          <p:nvPr/>
        </p:nvSpPr>
        <p:spPr>
          <a:xfrm>
            <a:off x="4160028" y="1023906"/>
            <a:ext cx="4089600" cy="2247900"/>
          </a:xfrm>
          <a:prstGeom prst="rect">
            <a:avLst/>
          </a:prstGeom>
          <a:solidFill>
            <a:srgbClr val="EFE6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ato"/>
                <a:ea typeface="Lato"/>
                <a:cs typeface="Lato"/>
                <a:sym typeface="Lato"/>
              </a:rPr>
              <a:t>DentalMatic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Lato"/>
                <a:ea typeface="Lato"/>
                <a:cs typeface="Lato"/>
                <a:sym typeface="Lato"/>
              </a:rPr>
              <a:t>Sistema de Gestión Odontológica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955413" y="481202"/>
            <a:ext cx="2216024" cy="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title="logo.png"/>
          <p:cNvPicPr preferRelativeResize="0"/>
          <p:nvPr/>
        </p:nvPicPr>
        <p:blipFill rotWithShape="1">
          <a:blip r:embed="rId5">
            <a:alphaModFix/>
          </a:blip>
          <a:srcRect b="0" l="10629" r="6841" t="0"/>
          <a:stretch/>
        </p:blipFill>
        <p:spPr>
          <a:xfrm>
            <a:off x="4280118" y="2214950"/>
            <a:ext cx="3937679" cy="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240600" y="1432550"/>
            <a:ext cx="8666400" cy="3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58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 DEL SISTEMA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08000" y="20899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Inicio de sesión</a:t>
            </a:r>
            <a:endParaRPr sz="1900"/>
          </a:p>
        </p:txBody>
      </p:sp>
      <p:sp>
        <p:nvSpPr>
          <p:cNvPr id="170" name="Google Shape;170;p22"/>
          <p:cNvSpPr/>
          <p:nvPr/>
        </p:nvSpPr>
        <p:spPr>
          <a:xfrm>
            <a:off x="3313800" y="20899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Usuarios</a:t>
            </a:r>
            <a:endParaRPr sz="1900"/>
          </a:p>
        </p:txBody>
      </p:sp>
      <p:sp>
        <p:nvSpPr>
          <p:cNvPr id="171" name="Google Shape;171;p22"/>
          <p:cNvSpPr/>
          <p:nvPr/>
        </p:nvSpPr>
        <p:spPr>
          <a:xfrm>
            <a:off x="6087075" y="301700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Odontograma</a:t>
            </a:r>
            <a:endParaRPr sz="1900"/>
          </a:p>
        </p:txBody>
      </p:sp>
      <p:sp>
        <p:nvSpPr>
          <p:cNvPr id="172" name="Google Shape;172;p22"/>
          <p:cNvSpPr/>
          <p:nvPr/>
        </p:nvSpPr>
        <p:spPr>
          <a:xfrm>
            <a:off x="3312000" y="39440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Informes</a:t>
            </a:r>
            <a:endParaRPr sz="1900"/>
          </a:p>
        </p:txBody>
      </p:sp>
      <p:sp>
        <p:nvSpPr>
          <p:cNvPr id="173" name="Google Shape;173;p22"/>
          <p:cNvSpPr/>
          <p:nvPr/>
        </p:nvSpPr>
        <p:spPr>
          <a:xfrm>
            <a:off x="6207625" y="39440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Respaldo</a:t>
            </a:r>
            <a:endParaRPr sz="1900"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583650" y="1445945"/>
            <a:ext cx="148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</a:t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3312000" y="301700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Turnos</a:t>
            </a:r>
            <a:endParaRPr sz="1900"/>
          </a:p>
        </p:txBody>
      </p:sp>
      <p:sp>
        <p:nvSpPr>
          <p:cNvPr id="176" name="Google Shape;176;p22"/>
          <p:cNvSpPr/>
          <p:nvPr/>
        </p:nvSpPr>
        <p:spPr>
          <a:xfrm>
            <a:off x="408000" y="301700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P</a:t>
            </a:r>
            <a:r>
              <a:rPr lang="es" sz="1900"/>
              <a:t>acientes</a:t>
            </a:r>
            <a:endParaRPr sz="1900"/>
          </a:p>
        </p:txBody>
      </p:sp>
      <p:sp>
        <p:nvSpPr>
          <p:cNvPr id="177" name="Google Shape;177;p22"/>
          <p:cNvSpPr/>
          <p:nvPr/>
        </p:nvSpPr>
        <p:spPr>
          <a:xfrm>
            <a:off x="6087075" y="20899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Odontólogos</a:t>
            </a:r>
            <a:endParaRPr sz="1900"/>
          </a:p>
        </p:txBody>
      </p:sp>
      <p:sp>
        <p:nvSpPr>
          <p:cNvPr id="178" name="Google Shape;178;p22"/>
          <p:cNvSpPr/>
          <p:nvPr/>
        </p:nvSpPr>
        <p:spPr>
          <a:xfrm>
            <a:off x="416375" y="3944050"/>
            <a:ext cx="2520000" cy="65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Galería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29450" y="58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de programación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17574" l="5073" r="2504" t="26897"/>
          <a:stretch/>
        </p:blipFill>
        <p:spPr>
          <a:xfrm>
            <a:off x="498288" y="1787775"/>
            <a:ext cx="8151025" cy="2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 title="LOGO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00" y="2816650"/>
            <a:ext cx="8839204" cy="17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ctrTitle"/>
          </p:nvPr>
        </p:nvSpPr>
        <p:spPr>
          <a:xfrm>
            <a:off x="729450" y="1322450"/>
            <a:ext cx="7688100" cy="11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DENTALMATIC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66330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sesión</a:t>
            </a:r>
            <a:endParaRPr/>
          </a:p>
        </p:txBody>
      </p:sp>
      <p:sp>
        <p:nvSpPr>
          <p:cNvPr id="198" name="Google Shape;198;p25"/>
          <p:cNvSpPr txBox="1"/>
          <p:nvPr>
            <p:ph idx="1" type="subTitle"/>
          </p:nvPr>
        </p:nvSpPr>
        <p:spPr>
          <a:xfrm>
            <a:off x="724950" y="3161525"/>
            <a:ext cx="3300900" cy="1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Usuario por defecto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Usuario</a:t>
            </a:r>
            <a:r>
              <a:rPr lang="es">
                <a:solidFill>
                  <a:srgbClr val="000000"/>
                </a:solidFill>
              </a:rPr>
              <a:t>: admin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Contraseña: admin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1575"/>
            <a:ext cx="4572000" cy="40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66330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7800" y="57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Ingreso por primera vez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000000"/>
                </a:solidFill>
              </a:rPr>
              <a:t>Se creará la base de datos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000000"/>
                </a:solidFill>
              </a:rPr>
              <a:t>Ingresar con el usuario administrador por defecto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25" y="2006250"/>
            <a:ext cx="3774300" cy="237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02875" y="551575"/>
            <a:ext cx="3300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sesión</a:t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1575"/>
            <a:ext cx="4572000" cy="40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3" y="1294250"/>
            <a:ext cx="3162737" cy="1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913" y="2569338"/>
            <a:ext cx="2089853" cy="1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3475" y="3844425"/>
            <a:ext cx="1516716" cy="1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7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900"/>
              <a:t>Tipos de usuarios</a:t>
            </a:r>
            <a:endParaRPr sz="6900"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Administrador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Odontólogo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Secretario</a:t>
            </a:r>
            <a:endParaRPr sz="2500"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79725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principal - Administrador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325" y="1267555"/>
            <a:ext cx="5314307" cy="37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294675" y="1580550"/>
            <a:ext cx="3241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Usuarios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Pacientes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Calendario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Odontograma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Galería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Herramientas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Salir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204800"/>
            <a:ext cx="910825" cy="8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5">
            <a:alphaModFix/>
          </a:blip>
          <a:srcRect b="11214" l="25606" r="15663" t="11067"/>
          <a:stretch/>
        </p:blipFill>
        <p:spPr>
          <a:xfrm>
            <a:off x="7616675" y="39541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principal - Administrador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294675" y="1580550"/>
            <a:ext cx="3241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Usuarios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Pacientes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Calendario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Odontograma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Galería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Herramientas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Salir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75" y="1256150"/>
            <a:ext cx="5303025" cy="37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4">
            <a:alphaModFix/>
          </a:blip>
          <a:srcRect b="6116" l="25606" r="15663" t="16165"/>
          <a:stretch/>
        </p:blipFill>
        <p:spPr>
          <a:xfrm>
            <a:off x="7616675" y="66330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principal - Odontólogo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294675" y="1580550"/>
            <a:ext cx="3241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Pacientes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Calendario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Odontograma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Galería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Herramientas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Salir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75" y="1256150"/>
            <a:ext cx="5303025" cy="37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type="title"/>
          </p:nvPr>
        </p:nvSpPr>
        <p:spPr>
          <a:xfrm>
            <a:off x="329100" y="1288225"/>
            <a:ext cx="50952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ORGANISMO MANDATARIO</a:t>
            </a:r>
            <a:endParaRPr sz="240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2619" t="0"/>
          <a:stretch/>
        </p:blipFill>
        <p:spPr>
          <a:xfrm>
            <a:off x="134700" y="2076925"/>
            <a:ext cx="8874600" cy="16109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5281625" y="3318375"/>
            <a:ext cx="691500" cy="2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734175" y="3285775"/>
            <a:ext cx="657300" cy="3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principal - Secretario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294675" y="1580550"/>
            <a:ext cx="3241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Pacientes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Calendario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" sz="2000">
                <a:solidFill>
                  <a:srgbClr val="000000"/>
                </a:solidFill>
              </a:rPr>
              <a:t>Salir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75" y="1256150"/>
            <a:ext cx="5303025" cy="37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0" y="1711550"/>
            <a:ext cx="8837600" cy="28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0" y="1711550"/>
            <a:ext cx="8837600" cy="28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 - Agregar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2197950"/>
            <a:ext cx="1717450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675" y="1189200"/>
            <a:ext cx="5910649" cy="3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60" y="2878185"/>
            <a:ext cx="3045500" cy="10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 - Eliminar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654" y="3572578"/>
            <a:ext cx="814700" cy="1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238" y="3412700"/>
            <a:ext cx="22955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863" y="1336513"/>
            <a:ext cx="5836275" cy="1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 - Editar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863" y="1336513"/>
            <a:ext cx="5836275" cy="1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79" y="3611098"/>
            <a:ext cx="836850" cy="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875" y="1336515"/>
            <a:ext cx="5836249" cy="368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Odontólogos</a:t>
            </a:r>
            <a:endParaRPr/>
          </a:p>
        </p:txBody>
      </p:sp>
      <p:pic>
        <p:nvPicPr>
          <p:cNvPr id="305" name="Google Shape;305;p38" title="usuario_ico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00" y="24164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Odontólogos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617800"/>
            <a:ext cx="79819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Odontólogos - Agregar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725" y="1640100"/>
            <a:ext cx="4331896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650" y="2140200"/>
            <a:ext cx="19240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700" y="2005375"/>
            <a:ext cx="1717450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Odontólogos - Agregar</a:t>
            </a:r>
            <a:endParaRPr/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438" y="1347751"/>
            <a:ext cx="427513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550" y="1847850"/>
            <a:ext cx="20669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5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135950" y="591650"/>
            <a:ext cx="38187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22"/>
              <a:t>Consultorio Odontológico Privado</a:t>
            </a:r>
            <a:endParaRPr sz="1722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M&amp;M ODONTOLOGÍA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212150" y="3066825"/>
            <a:ext cx="3627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Ubicado en calle Miguel David de la ciudad de Paraná</a:t>
            </a:r>
            <a:endParaRPr b="1"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Cuenta con 1 solo consultorio</a:t>
            </a:r>
            <a:endParaRPr b="1" sz="1600"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10670" r="18713" t="0"/>
          <a:stretch/>
        </p:blipFill>
        <p:spPr>
          <a:xfrm>
            <a:off x="4001125" y="591650"/>
            <a:ext cx="5142875" cy="45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</a:t>
            </a:r>
            <a:r>
              <a:rPr lang="es"/>
              <a:t> - Eliminar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654" y="3572578"/>
            <a:ext cx="814700" cy="1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738" y="3441165"/>
            <a:ext cx="2342522" cy="139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175" y="1321850"/>
            <a:ext cx="6339643" cy="203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Odontólogos - Editar</a:t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579" y="3611098"/>
            <a:ext cx="836850" cy="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175" y="1256150"/>
            <a:ext cx="6869656" cy="220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038" y="1256150"/>
            <a:ext cx="6321925" cy="35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6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</a:t>
            </a:r>
            <a:endParaRPr/>
          </a:p>
        </p:txBody>
      </p:sp>
      <p:pic>
        <p:nvPicPr>
          <p:cNvPr id="354" name="Google Shape;354;p44" title="pac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583" y="2226600"/>
            <a:ext cx="169483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</a:t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363300"/>
            <a:ext cx="79629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Agregar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00" y="2005375"/>
            <a:ext cx="1717450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350" y="1296325"/>
            <a:ext cx="4928449" cy="3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5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Agregar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75" y="1282950"/>
            <a:ext cx="4928449" cy="3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Agregar</a:t>
            </a:r>
            <a:endParaRPr/>
          </a:p>
        </p:txBody>
      </p:sp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775" y="1291728"/>
            <a:ext cx="4928449" cy="3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Agregar</a:t>
            </a: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1385000"/>
            <a:ext cx="50292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625" y="2000250"/>
            <a:ext cx="24955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Eliminar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13" y="1330500"/>
            <a:ext cx="7755786" cy="37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700" y="2523625"/>
            <a:ext cx="2788600" cy="1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3813" y="2494675"/>
            <a:ext cx="3276375" cy="1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/>
          <p:nvPr/>
        </p:nvSpPr>
        <p:spPr>
          <a:xfrm>
            <a:off x="2908800" y="1673800"/>
            <a:ext cx="839100" cy="52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Editar</a:t>
            </a:r>
            <a:endParaRPr/>
          </a:p>
        </p:txBody>
      </p:sp>
      <p:pic>
        <p:nvPicPr>
          <p:cNvPr id="408" name="Google Shape;408;p5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00" y="1319875"/>
            <a:ext cx="7805207" cy="37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/>
          <p:nvPr/>
        </p:nvSpPr>
        <p:spPr>
          <a:xfrm>
            <a:off x="4504385" y="1634154"/>
            <a:ext cx="839100" cy="52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164550" y="487975"/>
            <a:ext cx="8814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8337" y="1924525"/>
            <a:ext cx="6127326" cy="30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type="title"/>
          </p:nvPr>
        </p:nvSpPr>
        <p:spPr>
          <a:xfrm>
            <a:off x="329100" y="1288225"/>
            <a:ext cx="38265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PACIENTES - TURNOS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Editar</a:t>
            </a:r>
            <a:endParaRPr/>
          </a:p>
        </p:txBody>
      </p:sp>
      <p:pic>
        <p:nvPicPr>
          <p:cNvPr id="416" name="Google Shape;416;p5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775" y="1351725"/>
            <a:ext cx="4928449" cy="3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- Buscar</a:t>
            </a:r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50" y="1447325"/>
            <a:ext cx="795337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/>
          <p:nvPr/>
        </p:nvSpPr>
        <p:spPr>
          <a:xfrm>
            <a:off x="6147950" y="1864450"/>
            <a:ext cx="1943400" cy="78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53"/>
          <p:cNvSpPr/>
          <p:nvPr/>
        </p:nvSpPr>
        <p:spPr>
          <a:xfrm>
            <a:off x="459225" y="2993925"/>
            <a:ext cx="8110200" cy="78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950" y="1738613"/>
            <a:ext cx="3954100" cy="22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</a:t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4" name="Google Shape;434;p54" title="calendar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988" y="2228075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</a:t>
            </a:r>
            <a:endParaRPr/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256150"/>
            <a:ext cx="5330579" cy="373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Elegir día</a:t>
            </a:r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256150"/>
            <a:ext cx="5330579" cy="3734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4242875" y="2653875"/>
            <a:ext cx="774900" cy="53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451" y="1256150"/>
            <a:ext cx="4665759" cy="373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126" y="1189900"/>
            <a:ext cx="4680001" cy="3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Elegir día</a:t>
            </a:r>
            <a:endParaRPr/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990" y="1185375"/>
            <a:ext cx="4680001" cy="3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/>
          <p:nvPr/>
        </p:nvSpPr>
        <p:spPr>
          <a:xfrm>
            <a:off x="2053050" y="2913975"/>
            <a:ext cx="5037900" cy="28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475" y="1622350"/>
            <a:ext cx="38290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Guardar turno</a:t>
            </a:r>
            <a:endParaRPr/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75" y="1426550"/>
            <a:ext cx="38290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963" y="2236175"/>
            <a:ext cx="21240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713" y="2236175"/>
            <a:ext cx="17526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Guardar turno</a:t>
            </a:r>
            <a:endParaRPr/>
          </a:p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75" y="1471525"/>
            <a:ext cx="38290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900" y="1471525"/>
            <a:ext cx="38290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Guardar turno</a:t>
            </a:r>
            <a:endParaRPr/>
          </a:p>
        </p:txBody>
      </p:sp>
      <p:pic>
        <p:nvPicPr>
          <p:cNvPr id="483" name="Google Shape;483;p6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100" y="1251875"/>
            <a:ext cx="4665779" cy="373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Calendario - Editar o Eliminar turno</a:t>
            </a:r>
            <a:endParaRPr/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100" y="1251875"/>
            <a:ext cx="4665779" cy="37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7475" y="1585825"/>
            <a:ext cx="38290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212150" y="487975"/>
            <a:ext cx="8814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type="title"/>
          </p:nvPr>
        </p:nvSpPr>
        <p:spPr>
          <a:xfrm>
            <a:off x="329100" y="1288225"/>
            <a:ext cx="5340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PACIENTES - DATOS PERSONALES</a:t>
            </a:r>
            <a:endParaRPr sz="24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1922"/>
          <a:stretch/>
        </p:blipFill>
        <p:spPr>
          <a:xfrm>
            <a:off x="1495575" y="1789050"/>
            <a:ext cx="6152850" cy="32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</a:t>
            </a:r>
            <a:endParaRPr/>
          </a:p>
        </p:txBody>
      </p:sp>
      <p:pic>
        <p:nvPicPr>
          <p:cNvPr id="498" name="Google Shape;498;p6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9" name="Google Shape;499;p62" title="odontogram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975" y="2214509"/>
            <a:ext cx="162406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</a:t>
            </a: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314900"/>
            <a:ext cx="5039999" cy="35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722" y="1314900"/>
            <a:ext cx="5039999" cy="35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 - Crear odontograma</a:t>
            </a:r>
            <a:endParaRPr/>
          </a:p>
        </p:txBody>
      </p:sp>
      <p:pic>
        <p:nvPicPr>
          <p:cNvPr id="513" name="Google Shape;513;p6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50" y="2161125"/>
            <a:ext cx="18669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0" y="1553000"/>
            <a:ext cx="5712000" cy="32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 - Editar diente</a:t>
            </a:r>
            <a:endParaRPr/>
          </a:p>
        </p:txBody>
      </p:sp>
      <p:pic>
        <p:nvPicPr>
          <p:cNvPr id="521" name="Google Shape;521;p65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50" y="2161125"/>
            <a:ext cx="18669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0" y="1553000"/>
            <a:ext cx="5712000" cy="32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5"/>
          <p:cNvSpPr/>
          <p:nvPr/>
        </p:nvSpPr>
        <p:spPr>
          <a:xfrm>
            <a:off x="4257675" y="2495550"/>
            <a:ext cx="304800" cy="32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1250" y="1653638"/>
            <a:ext cx="2521505" cy="3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0" y="1654013"/>
            <a:ext cx="2520000" cy="30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2000" y="1654013"/>
            <a:ext cx="2520000" cy="30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2000" y="1654025"/>
            <a:ext cx="2520000" cy="309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 - Guardar odontograma</a:t>
            </a:r>
            <a:endParaRPr/>
          </a:p>
        </p:txBody>
      </p:sp>
      <p:pic>
        <p:nvPicPr>
          <p:cNvPr id="534" name="Google Shape;534;p66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50" y="2161125"/>
            <a:ext cx="18669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517225"/>
            <a:ext cx="5759999" cy="3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000" y="1723794"/>
            <a:ext cx="5760000" cy="31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6"/>
          <p:cNvSpPr/>
          <p:nvPr/>
        </p:nvSpPr>
        <p:spPr>
          <a:xfrm flipH="1" rot="10800000">
            <a:off x="4672100" y="2105331"/>
            <a:ext cx="2755800" cy="2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9" name="Google Shape;53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2000" y="1517225"/>
            <a:ext cx="5759999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6"/>
          <p:cNvSpPr/>
          <p:nvPr/>
        </p:nvSpPr>
        <p:spPr>
          <a:xfrm>
            <a:off x="2770725" y="4286350"/>
            <a:ext cx="754200" cy="31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1350" y="2161125"/>
            <a:ext cx="27813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Odontograma - Crear archivo PDF</a:t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188" y="2039788"/>
            <a:ext cx="2901625" cy="10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0" y="1553000"/>
            <a:ext cx="5712000" cy="32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900" y="1856233"/>
            <a:ext cx="3828175" cy="2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4913" y="1453725"/>
            <a:ext cx="5574176" cy="36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Galería</a:t>
            </a:r>
            <a:endParaRPr/>
          </a:p>
        </p:txBody>
      </p:sp>
      <p:pic>
        <p:nvPicPr>
          <p:cNvPr id="557" name="Google Shape;557;p6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Google Shape;558;p68" title="galeri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998" y="22682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Galería</a:t>
            </a:r>
            <a:endParaRPr/>
          </a:p>
        </p:txBody>
      </p:sp>
      <p:pic>
        <p:nvPicPr>
          <p:cNvPr id="564" name="Google Shape;564;p6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327675"/>
            <a:ext cx="5330579" cy="373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Galeria - Buscar paciente</a:t>
            </a:r>
            <a:endParaRPr/>
          </a:p>
        </p:txBody>
      </p:sp>
      <p:pic>
        <p:nvPicPr>
          <p:cNvPr id="571" name="Google Shape;571;p7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012" y="1515850"/>
            <a:ext cx="5039999" cy="35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Galeria - Crear galeria del paciente</a:t>
            </a:r>
            <a:endParaRPr/>
          </a:p>
        </p:txBody>
      </p:sp>
      <p:pic>
        <p:nvPicPr>
          <p:cNvPr id="578" name="Google Shape;578;p7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300" y="1315750"/>
            <a:ext cx="6033381" cy="37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950" y="2447400"/>
            <a:ext cx="3198075" cy="18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64550" y="569950"/>
            <a:ext cx="8814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type="title"/>
          </p:nvPr>
        </p:nvSpPr>
        <p:spPr>
          <a:xfrm>
            <a:off x="329100" y="1288225"/>
            <a:ext cx="38265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ODONTOGRAMA</a:t>
            </a:r>
            <a:endParaRPr sz="240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50" y="1848325"/>
            <a:ext cx="8814901" cy="314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Galeria - Crear galeria del paciente</a:t>
            </a:r>
            <a:endParaRPr/>
          </a:p>
        </p:txBody>
      </p:sp>
      <p:pic>
        <p:nvPicPr>
          <p:cNvPr id="586" name="Google Shape;586;p7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511" y="1372775"/>
            <a:ext cx="4788975" cy="335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Galería</a:t>
            </a:r>
            <a:r>
              <a:rPr lang="es"/>
              <a:t> - Botones de la </a:t>
            </a:r>
            <a:r>
              <a:rPr lang="es"/>
              <a:t>galería</a:t>
            </a:r>
            <a:endParaRPr/>
          </a:p>
        </p:txBody>
      </p:sp>
      <p:pic>
        <p:nvPicPr>
          <p:cNvPr id="593" name="Google Shape;593;p73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250" y="1319875"/>
            <a:ext cx="6611500" cy="37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Galería - Agregar imagen</a:t>
            </a:r>
            <a:endParaRPr/>
          </a:p>
        </p:txBody>
      </p:sp>
      <p:pic>
        <p:nvPicPr>
          <p:cNvPr id="600" name="Google Shape;600;p7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339600"/>
            <a:ext cx="5330579" cy="373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/>
          <p:nvPr/>
        </p:nvSpPr>
        <p:spPr>
          <a:xfrm>
            <a:off x="1906725" y="4525600"/>
            <a:ext cx="1656600" cy="46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25" y="266707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Galería</a:t>
            </a:r>
            <a:r>
              <a:rPr lang="es"/>
              <a:t> - Eliminar  imagen</a:t>
            </a:r>
            <a:endParaRPr/>
          </a:p>
        </p:txBody>
      </p:sp>
      <p:pic>
        <p:nvPicPr>
          <p:cNvPr id="609" name="Google Shape;609;p75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339600"/>
            <a:ext cx="5330579" cy="373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5"/>
          <p:cNvSpPr/>
          <p:nvPr/>
        </p:nvSpPr>
        <p:spPr>
          <a:xfrm>
            <a:off x="1942490" y="4558506"/>
            <a:ext cx="360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2" name="Google Shape;61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525" y="2667075"/>
            <a:ext cx="1061379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pic>
        <p:nvPicPr>
          <p:cNvPr id="618" name="Google Shape;618;p76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9" name="Google Shape;619;p76" title="statistics-remove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175" y="2254300"/>
            <a:ext cx="1997650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pic>
        <p:nvPicPr>
          <p:cNvPr id="625" name="Google Shape;625;p77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000" y="1268075"/>
            <a:ext cx="5039999" cy="35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8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Copia de seguridad (Backup)</a:t>
            </a:r>
            <a:endParaRPr/>
          </a:p>
        </p:txBody>
      </p:sp>
      <p:pic>
        <p:nvPicPr>
          <p:cNvPr id="632" name="Google Shape;632;p7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8"/>
          <p:cNvPicPr preferRelativeResize="0"/>
          <p:nvPr/>
        </p:nvPicPr>
        <p:blipFill rotWithShape="1">
          <a:blip r:embed="rId4">
            <a:alphaModFix/>
          </a:blip>
          <a:srcRect b="37405" l="7278" r="0" t="17653"/>
          <a:stretch/>
        </p:blipFill>
        <p:spPr>
          <a:xfrm>
            <a:off x="988138" y="1735900"/>
            <a:ext cx="7167725" cy="24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Copia de seguridad (Backup) - Crear backup</a:t>
            </a:r>
            <a:endParaRPr/>
          </a:p>
        </p:txBody>
      </p:sp>
      <p:pic>
        <p:nvPicPr>
          <p:cNvPr id="639" name="Google Shape;639;p7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9"/>
          <p:cNvPicPr preferRelativeResize="0"/>
          <p:nvPr/>
        </p:nvPicPr>
        <p:blipFill rotWithShape="1">
          <a:blip r:embed="rId4">
            <a:alphaModFix/>
          </a:blip>
          <a:srcRect b="37405" l="7278" r="0" t="17653"/>
          <a:stretch/>
        </p:blipFill>
        <p:spPr>
          <a:xfrm>
            <a:off x="1019688" y="1727925"/>
            <a:ext cx="7200001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75" y="2228025"/>
            <a:ext cx="28384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700" y="172792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Copia de seguridad (Backup) - Cargar backup</a:t>
            </a:r>
            <a:endParaRPr/>
          </a:p>
        </p:txBody>
      </p:sp>
      <p:pic>
        <p:nvPicPr>
          <p:cNvPr id="648" name="Google Shape;648;p8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1685325"/>
            <a:ext cx="7200001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0"/>
          <p:cNvSpPr/>
          <p:nvPr/>
        </p:nvSpPr>
        <p:spPr>
          <a:xfrm>
            <a:off x="1512856" y="3738769"/>
            <a:ext cx="1299600" cy="4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1842525"/>
            <a:ext cx="36957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1500" y="1842525"/>
            <a:ext cx="4180994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Copia de seguridad (Backup) - Eliminar backup</a:t>
            </a:r>
            <a:endParaRPr/>
          </a:p>
        </p:txBody>
      </p:sp>
      <p:pic>
        <p:nvPicPr>
          <p:cNvPr id="658" name="Google Shape;658;p8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1685325"/>
            <a:ext cx="7200001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1"/>
          <p:cNvSpPr/>
          <p:nvPr/>
        </p:nvSpPr>
        <p:spPr>
          <a:xfrm>
            <a:off x="6293238" y="3726740"/>
            <a:ext cx="1299600" cy="4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1840800"/>
            <a:ext cx="36957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4150" y="1841250"/>
            <a:ext cx="3695700" cy="188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64550" y="564175"/>
            <a:ext cx="8814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329100" y="1288225"/>
            <a:ext cx="38265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ODONTOGRAMA</a:t>
            </a:r>
            <a:endParaRPr sz="24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50" y="2012275"/>
            <a:ext cx="8814900" cy="268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2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Informes</a:t>
            </a:r>
            <a:endParaRPr/>
          </a:p>
        </p:txBody>
      </p:sp>
      <p:pic>
        <p:nvPicPr>
          <p:cNvPr id="668" name="Google Shape;668;p8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8" y="1864150"/>
            <a:ext cx="79343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Informes</a:t>
            </a:r>
            <a:endParaRPr/>
          </a:p>
        </p:txBody>
      </p:sp>
      <p:pic>
        <p:nvPicPr>
          <p:cNvPr id="675" name="Google Shape;675;p83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75" y="2031075"/>
            <a:ext cx="789622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3"/>
          <p:cNvSpPr/>
          <p:nvPr/>
        </p:nvSpPr>
        <p:spPr>
          <a:xfrm>
            <a:off x="3777748" y="3831890"/>
            <a:ext cx="1299600" cy="4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4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Informes</a:t>
            </a:r>
            <a:endParaRPr/>
          </a:p>
        </p:txBody>
      </p:sp>
      <p:pic>
        <p:nvPicPr>
          <p:cNvPr id="683" name="Google Shape;683;p8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027" y="1291900"/>
            <a:ext cx="342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013" y="1291900"/>
            <a:ext cx="34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4"/>
          <p:cNvSpPr/>
          <p:nvPr/>
        </p:nvSpPr>
        <p:spPr>
          <a:xfrm>
            <a:off x="3098450" y="1852950"/>
            <a:ext cx="7512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7" name="Google Shape;68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400" y="1556950"/>
            <a:ext cx="5568530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4"/>
          <p:cNvSpPr/>
          <p:nvPr/>
        </p:nvSpPr>
        <p:spPr>
          <a:xfrm>
            <a:off x="4347665" y="1876794"/>
            <a:ext cx="7512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46" y="1096125"/>
            <a:ext cx="4533229" cy="39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5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Informes</a:t>
            </a:r>
            <a:endParaRPr/>
          </a:p>
        </p:txBody>
      </p:sp>
      <p:pic>
        <p:nvPicPr>
          <p:cNvPr id="695" name="Google Shape;695;p85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5"/>
          <p:cNvPicPr preferRelativeResize="0"/>
          <p:nvPr/>
        </p:nvPicPr>
        <p:blipFill rotWithShape="1">
          <a:blip r:embed="rId4">
            <a:alphaModFix/>
          </a:blip>
          <a:srcRect b="0" l="0" r="0" t="2610"/>
          <a:stretch/>
        </p:blipFill>
        <p:spPr>
          <a:xfrm>
            <a:off x="247750" y="1651012"/>
            <a:ext cx="2700000" cy="25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000" y="1620800"/>
            <a:ext cx="2700000" cy="265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250" y="1645675"/>
            <a:ext cx="2700000" cy="260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</a:t>
            </a:r>
            <a:endParaRPr/>
          </a:p>
        </p:txBody>
      </p:sp>
      <p:pic>
        <p:nvPicPr>
          <p:cNvPr id="704" name="Google Shape;704;p86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5" name="Google Shape;705;p86" title="ayud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175" y="1930575"/>
            <a:ext cx="1997650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</a:t>
            </a:r>
            <a:endParaRPr/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13" y="1268075"/>
            <a:ext cx="5330579" cy="373495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6901507" y="1390160"/>
            <a:ext cx="408300" cy="40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8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</a:t>
            </a:r>
            <a:endParaRPr/>
          </a:p>
        </p:txBody>
      </p:sp>
      <p:pic>
        <p:nvPicPr>
          <p:cNvPr id="719" name="Google Shape;719;p88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000" y="1280000"/>
            <a:ext cx="4679999" cy="37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9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</a:t>
            </a:r>
            <a:endParaRPr/>
          </a:p>
        </p:txBody>
      </p:sp>
      <p:pic>
        <p:nvPicPr>
          <p:cNvPr id="726" name="Google Shape;726;p89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000" y="1280000"/>
            <a:ext cx="4679999" cy="37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9"/>
          <p:cNvSpPr/>
          <p:nvPr/>
        </p:nvSpPr>
        <p:spPr>
          <a:xfrm>
            <a:off x="2156650" y="1628600"/>
            <a:ext cx="1776300" cy="3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0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 - HelpNDoc</a:t>
            </a:r>
            <a:endParaRPr/>
          </a:p>
        </p:txBody>
      </p:sp>
      <p:pic>
        <p:nvPicPr>
          <p:cNvPr id="734" name="Google Shape;734;p9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0"/>
          <p:cNvPicPr preferRelativeResize="0"/>
          <p:nvPr/>
        </p:nvPicPr>
        <p:blipFill rotWithShape="1">
          <a:blip r:embed="rId4">
            <a:alphaModFix/>
          </a:blip>
          <a:srcRect b="37752" l="40416" r="10283" t="38945"/>
          <a:stretch/>
        </p:blipFill>
        <p:spPr>
          <a:xfrm>
            <a:off x="1279126" y="2105500"/>
            <a:ext cx="6585724" cy="16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1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Ayuda - HelpNDoc</a:t>
            </a:r>
            <a:endParaRPr/>
          </a:p>
        </p:txBody>
      </p:sp>
      <p:pic>
        <p:nvPicPr>
          <p:cNvPr id="741" name="Google Shape;741;p9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275" y="1339600"/>
            <a:ext cx="6065460" cy="3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64550" y="499525"/>
            <a:ext cx="8814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329100" y="1288225"/>
            <a:ext cx="4553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REGISTRO DE PRESTACIONES</a:t>
            </a:r>
            <a:endParaRPr sz="24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0725"/>
            <a:ext cx="8839200" cy="277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Salir</a:t>
            </a:r>
            <a:endParaRPr/>
          </a:p>
        </p:txBody>
      </p:sp>
      <p:pic>
        <p:nvPicPr>
          <p:cNvPr id="748" name="Google Shape;748;p92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9" name="Google Shape;749;p92" title="sali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000" y="20705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704B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</a:t>
            </a:r>
            <a:endParaRPr/>
          </a:p>
        </p:txBody>
      </p:sp>
      <p:pic>
        <p:nvPicPr>
          <p:cNvPr id="755" name="Google Shape;755;p93" title="ayu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900" y="1357975"/>
            <a:ext cx="1997650" cy="1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93"/>
          <p:cNvPicPr preferRelativeResize="0"/>
          <p:nvPr/>
        </p:nvPicPr>
        <p:blipFill rotWithShape="1">
          <a:blip r:embed="rId4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AGRADECIMIENTOS</a:t>
            </a:r>
            <a:endParaRPr sz="4800"/>
          </a:p>
        </p:txBody>
      </p:sp>
      <p:pic>
        <p:nvPicPr>
          <p:cNvPr id="762" name="Google Shape;762;p94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1"/>
          <p:cNvCxnSpPr/>
          <p:nvPr/>
        </p:nvCxnSpPr>
        <p:spPr>
          <a:xfrm>
            <a:off x="433425" y="4486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1"/>
          <p:cNvCxnSpPr/>
          <p:nvPr/>
        </p:nvCxnSpPr>
        <p:spPr>
          <a:xfrm>
            <a:off x="4941300" y="4486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1"/>
          <p:cNvSpPr txBox="1"/>
          <p:nvPr>
            <p:ph idx="4294967295" type="body"/>
          </p:nvPr>
        </p:nvSpPr>
        <p:spPr>
          <a:xfrm>
            <a:off x="318850" y="4533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Placa dental radiográfica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56" name="Google Shape;156;p21"/>
          <p:cNvSpPr txBox="1"/>
          <p:nvPr>
            <p:ph idx="4294967295" type="body"/>
          </p:nvPr>
        </p:nvSpPr>
        <p:spPr>
          <a:xfrm>
            <a:off x="4825250" y="4533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Fotografía de dentadura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11214" l="25606" r="15663" t="11067"/>
          <a:stretch/>
        </p:blipFill>
        <p:spPr>
          <a:xfrm>
            <a:off x="7616675" y="52936"/>
            <a:ext cx="1410325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0" t="9820"/>
          <a:stretch/>
        </p:blipFill>
        <p:spPr>
          <a:xfrm>
            <a:off x="716525" y="1788913"/>
            <a:ext cx="3324812" cy="2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563" y="2005387"/>
            <a:ext cx="3773275" cy="20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>
            <p:ph type="title"/>
          </p:nvPr>
        </p:nvSpPr>
        <p:spPr>
          <a:xfrm>
            <a:off x="727800" y="487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Consultorio Odontológico Privado - M&amp;M ODONTOLOGÍA</a:t>
            </a:r>
            <a:endParaRPr sz="2400"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786800" y="1258525"/>
            <a:ext cx="18747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33"/>
              <a:t>IMÁGENES</a:t>
            </a:r>
            <a:endParaRPr sz="2733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